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75" r:id="rId1"/>
    <p:sldMasterId id="2147483892" r:id="rId2"/>
    <p:sldMasterId id="2147483909" r:id="rId3"/>
    <p:sldMasterId id="2147483926" r:id="rId4"/>
  </p:sldMasterIdLst>
  <p:notesMasterIdLst>
    <p:notesMasterId r:id="rId14"/>
  </p:notesMasterIdLst>
  <p:sldIdLst>
    <p:sldId id="315" r:id="rId5"/>
    <p:sldId id="306" r:id="rId6"/>
    <p:sldId id="307" r:id="rId7"/>
    <p:sldId id="316" r:id="rId8"/>
    <p:sldId id="317" r:id="rId9"/>
    <p:sldId id="318" r:id="rId10"/>
    <p:sldId id="308" r:id="rId11"/>
    <p:sldId id="293" r:id="rId12"/>
    <p:sldId id="294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07/09/2025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DB998D7A-1ABD-4CF2-AD8E-992F3658ACFC}" type="slidenum">
              <a:rPr lang="id-ID" altLang="en-US" sz="1200">
                <a:solidFill>
                  <a:prstClr val="black"/>
                </a:solidFill>
              </a:rPr>
              <a:pPr eaLnBrk="1" hangingPunct="1"/>
              <a:t>2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913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DB998D7A-1ABD-4CF2-AD8E-992F3658ACFC}" type="slidenum">
              <a:rPr lang="id-ID" altLang="en-US" sz="1200">
                <a:solidFill>
                  <a:prstClr val="black"/>
                </a:solidFill>
              </a:rPr>
              <a:pPr eaLnBrk="1" hangingPunct="1"/>
              <a:t>3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086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DB998D7A-1ABD-4CF2-AD8E-992F3658ACFC}" type="slidenum">
              <a:rPr lang="id-ID" altLang="en-US" sz="1200">
                <a:solidFill>
                  <a:prstClr val="black"/>
                </a:solidFill>
              </a:rPr>
              <a:pPr eaLnBrk="1" hangingPunct="1"/>
              <a:t>4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7826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DB998D7A-1ABD-4CF2-AD8E-992F3658ACFC}" type="slidenum">
              <a:rPr lang="id-ID" altLang="en-US" sz="1200">
                <a:solidFill>
                  <a:prstClr val="black"/>
                </a:solidFill>
              </a:rPr>
              <a:pPr eaLnBrk="1" hangingPunct="1"/>
              <a:t>5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2502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DB998D7A-1ABD-4CF2-AD8E-992F3658ACFC}" type="slidenum">
              <a:rPr lang="id-ID" altLang="en-US" sz="1200">
                <a:solidFill>
                  <a:prstClr val="black"/>
                </a:solidFill>
              </a:rPr>
              <a:pPr eaLnBrk="1" hangingPunct="1"/>
              <a:t>6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662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4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 smtClean="0"/>
          </a:p>
        </p:txBody>
      </p:sp>
      <p:sp>
        <p:nvSpPr>
          <p:cNvPr id="144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E469DBE-CD4B-40CA-AAE3-AAA5589A72AE}" type="slidenum">
              <a:rPr lang="id-ID" altLang="en-US" sz="1200">
                <a:solidFill>
                  <a:prstClr val="black"/>
                </a:solidFill>
              </a:rPr>
              <a:pPr eaLnBrk="1" hangingPunct="1"/>
              <a:t>7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060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8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0314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9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663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5896-7904-4CF5-8E50-6946486B6C76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25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E990-0DFC-412A-AA05-C5C608BD5BAD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53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E990-0DFC-412A-AA05-C5C608BD5BAD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8346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E990-0DFC-412A-AA05-C5C608BD5BAD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4857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E990-0DFC-412A-AA05-C5C608BD5BAD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07782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E990-0DFC-412A-AA05-C5C608BD5BAD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2110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6B7F2-43D4-4B84-A73E-46620445DB03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5612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61F-46F3-4887-A5B1-A1BED3731D06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815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926B-84C5-4357-8A60-7BCFEA548D7C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9244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B13E-A945-4E62-94C3-3D5546322B70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9057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E1166-A519-43A5-8C04-711B03438603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2691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9CFD3-20DC-4CC0-A038-81B51AC7F2EB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4125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E369-EA61-48B2-BD96-02121005668D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177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D1071-90B9-410B-A139-EFFFB7BB90BD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5414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669C-0025-4FD9-899F-883EBB1E45B8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0119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29C7F-98C3-4E5D-9949-1F1CF3EDD6AF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477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6E96-DAD8-4B51-9B61-77040C63AA97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4879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FAD6-2FDC-418A-9594-55078A572F67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480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824F3-CF4A-413F-A9F8-6073E643276A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5386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824F3-CF4A-413F-A9F8-6073E643276A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8159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824F3-CF4A-413F-A9F8-6073E643276A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2617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824F3-CF4A-413F-A9F8-6073E643276A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295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5B3D7-4C03-4529-A78D-93A54C066455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00437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824F3-CF4A-413F-A9F8-6073E643276A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2667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82AF9-A969-4835-8A0A-140D315C0223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6728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E5D96-8517-43C1-BABB-A244B5253F14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2514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1E8FD-9039-4681-9BE7-6572D014C199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0922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5C805-3F5F-4963-A39D-25EA43D6A978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8640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F059-D1C1-470F-8469-835D4F705B17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2952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F032-5D5D-4447-B6D5-D410661AED34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7803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8729C-6D6E-4F36-B46F-E2EC4C20F045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107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2530A-6D77-48C1-85AD-F0B30F75F40F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4469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0E5D0-A942-4D2A-997D-7EA1380F7689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334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2CC8D-36E4-48B5-8FF9-912FD4EC921A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0343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0F12-05FA-4F5C-B1CA-1455CF3C73CE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46252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69869-1ADC-46EE-AA62-327F46921DD3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6758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85793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766575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35859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616855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69529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0D8BC-8D6A-440F-852E-19B2CE31F361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6193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C5D45-5CCB-4D35-B238-BF4E319AAEA1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29885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6A619F-735B-469D-9103-09439F0019C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1816CA-3D8D-4252-A77F-825033C430FE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405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41C6-AA83-4EEC-A26E-65F340EF6619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78471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8A7FF3-1DAF-43A8-A0CB-946F602A977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E87FE4-A3FC-4BA9-83CA-0DCD3CD0FD63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13603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7E3F34-9595-4E31-B2F1-8634BC63962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8A6C30-12DF-457F-AB70-26FC446F9253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58608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9095A2-D0B8-4130-A78B-B39D853A064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6FCC91-3328-4103-B4B4-B8606900B2FD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66849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68D227-642D-442B-A9EE-51BFBD2A128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1BAB6C-CBD3-4D89-98EC-5E12187386D8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94462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5C3C1B-E948-4504-A7F8-096953CC01A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0B2F5D-EF7C-4DF8-BCA8-69C7DC3270FC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95415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408D45-2E13-499F-9939-518CB7740BF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6E205C-D2EA-461D-90A7-2CE5EEC8956B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13681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AF7AC8-0768-4F3A-ABE8-E814A78E2F4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87F6CE-EB3D-4FBF-B2FC-51861D1F879A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4641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A36533-50C7-4F25-8504-931F30F4095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E242DE-E5EE-4CF1-9BAF-5139E8D677A7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72013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DB0462-F1E2-4C59-9A24-97C1DE14015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53875F-AC14-4BE1-97CB-B062F42690A6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096952"/>
      </p:ext>
    </p:extLst>
  </p:cSld>
  <p:clrMapOvr>
    <a:masterClrMapping/>
  </p:clrMapOvr>
  <p:hf hdr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11B19B-1794-4249-9600-9CC68133B42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C8E687-516E-4EA8-A21C-316300193D87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6977365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319C-3C49-4077-992C-DE447A0D468E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9037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68AB72-8F9D-4567-885E-8414148D221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0FE1FA-F0DD-4AB5-9496-8E049CF2EC8D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214630"/>
      </p:ext>
    </p:extLst>
  </p:cSld>
  <p:clrMapOvr>
    <a:masterClrMapping/>
  </p:clrMapOvr>
  <p:hf hdr="0" ft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FEEF9A-FBC0-4BBB-AF73-1E785E0ACCD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059BC6-271A-4DA7-891E-F16123DB3B3E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3410014"/>
      </p:ext>
    </p:extLst>
  </p:cSld>
  <p:clrMapOvr>
    <a:masterClrMapping/>
  </p:clrMapOvr>
  <p:hf hdr="0" ft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5D0E9F-BFCA-4ADA-A45E-C88ADEBA5AD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FA9D4B-A4FA-4796-9E03-2EB2029CEF67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587519"/>
      </p:ext>
    </p:extLst>
  </p:cSld>
  <p:clrMapOvr>
    <a:masterClrMapping/>
  </p:clrMapOvr>
  <p:hf hdr="0" ft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9CE962-689F-4A99-9CE1-9D7C0F20D57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679049-6A4B-4162-8580-766CC237E1C6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43108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BA68AF-9B71-47B5-B1CD-FF1B5D8448B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4CC86A-6C2E-407E-8D80-D716C4E77FD5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683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F2BE-F9C5-4820-8B2D-D9C00AFDC65B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312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DB00-E679-4C17-8CA6-48C8E62BFAF0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580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2B249-6824-42F7-A351-F6FC8444D02F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85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50.xml"/><Relationship Id="rId16" Type="http://schemas.openxmlformats.org/officeDocument/2006/relationships/slideLayout" Target="../slideLayouts/slideLayout64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07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  <p:sldLayoutId id="2147483887" r:id="rId12"/>
    <p:sldLayoutId id="2147483888" r:id="rId13"/>
    <p:sldLayoutId id="2147483889" r:id="rId14"/>
    <p:sldLayoutId id="2147483890" r:id="rId15"/>
    <p:sldLayoutId id="214748389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709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  <p:sldLayoutId id="2147483904" r:id="rId12"/>
    <p:sldLayoutId id="2147483905" r:id="rId13"/>
    <p:sldLayoutId id="2147483906" r:id="rId14"/>
    <p:sldLayoutId id="2147483907" r:id="rId15"/>
    <p:sldLayoutId id="214748390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52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  <p:sldLayoutId id="2147483921" r:id="rId12"/>
    <p:sldLayoutId id="2147483922" r:id="rId13"/>
    <p:sldLayoutId id="2147483923" r:id="rId14"/>
    <p:sldLayoutId id="2147483924" r:id="rId15"/>
    <p:sldLayoutId id="214748392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401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  <p:sldLayoutId id="2147483937" r:id="rId11"/>
    <p:sldLayoutId id="2147483938" r:id="rId12"/>
    <p:sldLayoutId id="2147483939" r:id="rId13"/>
    <p:sldLayoutId id="2147483940" r:id="rId14"/>
    <p:sldLayoutId id="2147483941" r:id="rId15"/>
    <p:sldLayoutId id="214748394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2"/>
          <p:cNvSpPr>
            <a:spLocks noGrp="1"/>
          </p:cNvSpPr>
          <p:nvPr>
            <p:ph type="title"/>
          </p:nvPr>
        </p:nvSpPr>
        <p:spPr>
          <a:xfrm>
            <a:off x="1285875" y="327025"/>
            <a:ext cx="7429500" cy="2062163"/>
          </a:xfrm>
        </p:spPr>
        <p:txBody>
          <a:bodyPr/>
          <a:lstStyle/>
          <a:p>
            <a:pPr eaLnBrk="1" hangingPunct="1"/>
            <a:r>
              <a:rPr lang="en-US" altLang="en-US" sz="3200" dirty="0" err="1" smtClean="0"/>
              <a:t>Populasi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Sampel</a:t>
            </a:r>
            <a:endParaRPr lang="en-US" altLang="en-US" sz="2800" dirty="0" smtClean="0"/>
          </a:p>
        </p:txBody>
      </p:sp>
      <p:sp>
        <p:nvSpPr>
          <p:cNvPr id="6147" name="Text Placeholder 3"/>
          <p:cNvSpPr>
            <a:spLocks noGrp="1"/>
          </p:cNvSpPr>
          <p:nvPr>
            <p:ph type="body" idx="1"/>
          </p:nvPr>
        </p:nvSpPr>
        <p:spPr>
          <a:xfrm>
            <a:off x="0" y="0"/>
            <a:ext cx="1143000" cy="6858000"/>
          </a:xfrm>
          <a:solidFill>
            <a:schemeClr val="accent1"/>
          </a:solidFill>
        </p:spPr>
        <p:txBody>
          <a:bodyPr/>
          <a:lstStyle/>
          <a:p>
            <a:pPr algn="ctr" eaLnBrk="1" hangingPunct="1"/>
            <a:endParaRPr lang="en-US" altLang="en-US" b="1" dirty="0" smtClean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P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E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R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T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E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M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U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A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N</a:t>
            </a:r>
          </a:p>
          <a:p>
            <a:pPr algn="ctr" eaLnBrk="1" hangingPunct="1"/>
            <a:endParaRPr lang="en-US" altLang="en-US" b="1" dirty="0" smtClean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sz="3200" b="1" dirty="0" smtClean="0">
                <a:solidFill>
                  <a:schemeClr val="bg1"/>
                </a:solidFill>
              </a:rPr>
              <a:t>4</a:t>
            </a:r>
            <a:endParaRPr lang="en-US" altLang="en-US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21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0"/>
            <a:ext cx="2514600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endParaRPr lang="en-US" sz="20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4564" y="669588"/>
            <a:ext cx="7772400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keseluruhan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subjek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objek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penelitian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memiliki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karakteristik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tertentu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ditetapkan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oleh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peneliti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dipelajari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ditarik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kesimpulannya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9779" y="1798788"/>
            <a:ext cx="1788375" cy="4070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Jenis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9778" y="2225157"/>
            <a:ext cx="8559421" cy="4351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Terbatas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(Finite Population)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→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Jumlah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anggotanya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jelas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dapat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dihitung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b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Contoh</a:t>
            </a:r>
            <a:r>
              <a:rPr lang="en-US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jumlah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mahasiswa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program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studi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manajemen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di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sebuah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universitas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Tak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Terbatas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(Infinite Population)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→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Jumlah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anggotanya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dapat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dihitung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secara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pasti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b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Contoh</a:t>
            </a:r>
            <a:r>
              <a:rPr lang="en-US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jumlah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bintang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di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langit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jumlah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atom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air.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Homogen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→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Anggota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memiliki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karakteristik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relatif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sama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b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Contoh</a:t>
            </a:r>
            <a:r>
              <a:rPr lang="en-US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pegawai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jabatan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sama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satu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perusahaan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Heterogen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→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Anggota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memiliki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karakteristik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beragam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b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Contoh</a:t>
            </a:r>
            <a:r>
              <a:rPr lang="en-US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seluruh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warga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kota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berbagai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pekerjaan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usia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pendidikan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83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8600"/>
            <a:ext cx="2514600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Sampel</a:t>
            </a:r>
            <a:endParaRPr lang="en-US" sz="20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0" y="762000"/>
            <a:ext cx="8328546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sebagian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dianggap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dapat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mewakili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keseluruhan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tersebut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menggunakan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penelitian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menjadi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lebih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efisien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karena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harus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meneliti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semua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anggota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00500" y="2133600"/>
            <a:ext cx="31863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Tujuan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Pengambilan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Sampel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2667000"/>
            <a:ext cx="7315200" cy="16148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Menghemat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waktu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biaya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tenaga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Memungkinkan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penelitian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dilakukan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meski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sangat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besar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Hasil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penelitian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tetap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bisa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digeneralisasikan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syarat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representatif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6198" y="4467612"/>
            <a:ext cx="7382401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Kriteria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pengukuran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tergantung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kepada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Akurasi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Presesi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42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800" y="533400"/>
            <a:ext cx="8229600" cy="137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Akurasi </a:t>
            </a:r>
            <a:r>
              <a:rPr lang="en-US" sz="200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 sejauh mana statistic sampel dapat mengestimasi parameter populasi yang tepat. Akurasi berkaitan dengan tingkat keyakinan ( confidence level)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1910059"/>
            <a:ext cx="7924800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sejauh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mana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hasil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merefleksikan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realitas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populasinya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teliti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5160" y="2895600"/>
            <a:ext cx="7764439" cy="2382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Prosedur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terdiri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tahap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lvl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Mengidentifikasi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target</a:t>
            </a:r>
          </a:p>
          <a:p>
            <a:pPr marL="457200" marR="0" lvl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kerangka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lvl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pemilhan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lvl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Merencanakan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prosedur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penentuan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unit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lvl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ukuran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lvl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4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346" y="914400"/>
            <a:ext cx="7620000" cy="1348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Pemilhan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Probabilita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acak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nonprobabilitas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metide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pemilhan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acak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>
              <a:solidFill>
                <a:srgbClr val="00001E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2667000"/>
            <a:ext cx="8458200" cy="1841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 1. </a:t>
            </a:r>
            <a:r>
              <a:rPr lang="en-US" sz="2000" b="1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Probabilitas</a:t>
            </a:r>
            <a:endParaRPr lang="en-US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spc="15" dirty="0" err="1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spc="15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cara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pengambilan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dimana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tersebut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kaidah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peluang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penentuan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elemen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sampelnya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kesempatan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setiap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elemen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endParaRPr lang="en-US" altLang="en-US" sz="2000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52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357116" y="334459"/>
            <a:ext cx="8610600" cy="461665"/>
          </a:xfrm>
          <a:prstGeom prst="rect">
            <a:avLst/>
          </a:prstGeom>
          <a:gradFill rotWithShape="0">
            <a:gsLst>
              <a:gs pos="0">
                <a:srgbClr val="00B0F0"/>
              </a:gs>
              <a:gs pos="9000">
                <a:srgbClr val="B43E85"/>
              </a:gs>
              <a:gs pos="15500">
                <a:srgbClr val="C50849"/>
              </a:gs>
              <a:gs pos="16499">
                <a:srgbClr val="F952A0"/>
              </a:gs>
              <a:gs pos="18500">
                <a:srgbClr val="FEE7F2"/>
              </a:gs>
              <a:gs pos="39500">
                <a:srgbClr val="F8B049"/>
              </a:gs>
              <a:gs pos="43500">
                <a:srgbClr val="F8B049"/>
              </a:gs>
              <a:gs pos="50000">
                <a:srgbClr val="FC9FCB"/>
              </a:gs>
              <a:gs pos="56500">
                <a:srgbClr val="F8B049"/>
              </a:gs>
              <a:gs pos="60501">
                <a:srgbClr val="F8B049"/>
              </a:gs>
              <a:gs pos="81500">
                <a:srgbClr val="FEE7F2"/>
              </a:gs>
              <a:gs pos="83501">
                <a:srgbClr val="F952A0"/>
              </a:gs>
              <a:gs pos="84500">
                <a:srgbClr val="C50849"/>
              </a:gs>
              <a:gs pos="91000">
                <a:srgbClr val="B43E85"/>
              </a:gs>
              <a:gs pos="100000">
                <a:srgbClr val="F8B049"/>
              </a:gs>
            </a:gsLst>
            <a:lin ang="18900000" scaled="1"/>
          </a:gradFill>
          <a:ln>
            <a:noFill/>
          </a:ln>
        </p:spPr>
        <p:txBody>
          <a:bodyPr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b="1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Metode</a:t>
            </a:r>
            <a:r>
              <a:rPr lang="en-US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Probabilitas</a:t>
            </a:r>
            <a:endParaRPr kumimoji="0" lang="en-US" altLang="en-US" b="1" dirty="0" smtClean="0">
              <a:solidFill>
                <a:srgbClr val="00001E"/>
              </a:solidFill>
              <a:latin typeface="Tahoma" panose="020B0604030504040204" pitchFamily="34" charset="0"/>
            </a:endParaRP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318447" y="869197"/>
            <a:ext cx="8610600" cy="59436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txBody>
          <a:bodyPr/>
          <a:lstStyle>
            <a:lvl1pPr marL="342900" indent="-3429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sz="2000" dirty="0" smtClean="0">
                <a:solidFill>
                  <a:prstClr val="black"/>
                </a:solidFill>
              </a:rPr>
              <a:t>1.  </a:t>
            </a:r>
            <a:r>
              <a:rPr lang="en-US" sz="2000" dirty="0" err="1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Pemilhan</a:t>
            </a:r>
            <a:r>
              <a:rPr lang="en-US" sz="2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sederhana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(simple random sampling),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sederhana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kesempatan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bersifat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terbatas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setiap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elemen</a:t>
            </a:r>
            <a:endParaRPr lang="en-US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 </a:t>
            </a:r>
            <a:r>
              <a:rPr lang="en-US" sz="2000" dirty="0" err="1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sistematis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setiap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elemn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nomor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table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nomor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kerangka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jarang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dipakai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memerlukan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tenaga</a:t>
            </a:r>
            <a:endParaRPr lang="en-US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 </a:t>
            </a:r>
            <a:r>
              <a:rPr lang="en-US" sz="2000" dirty="0" err="1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strata (Stratified Random Sampling),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pemilhan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mengklasifikasikan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terlebih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dahulu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sub-sub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karakteristik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endParaRPr lang="en-US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 </a:t>
            </a:r>
            <a:r>
              <a:rPr lang="en-US" sz="2000" dirty="0" err="1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berdasarkankelompok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(Clustered sampling),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tahap-tahap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menekankan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heterogenitas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karakteristik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elemen-elemen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antara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kelompok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unit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samapel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unit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laing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relative homogeny</a:t>
            </a:r>
          </a:p>
          <a:p>
            <a:r>
              <a:rPr lang="en-US" sz="2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 </a:t>
            </a:r>
            <a:r>
              <a:rPr lang="en-US" sz="2000" dirty="0" err="1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area (area sampling),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adalahpemilihan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kelompok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lokasi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geografisnya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terpencar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terbatas</a:t>
            </a:r>
            <a:endParaRPr lang="en-US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None/>
            </a:pPr>
            <a:endParaRPr kumimoji="0" lang="en-US" altLang="en-US" sz="2000" dirty="0">
              <a:solidFill>
                <a:srgbClr val="00001E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None/>
            </a:pPr>
            <a:r>
              <a:rPr kumimoji="0" lang="en-US" altLang="en-US" sz="2000" dirty="0" smtClean="0">
                <a:solidFill>
                  <a:srgbClr val="00001E"/>
                </a:solidFill>
                <a:latin typeface="Tahoma" panose="020B0604030504040204" pitchFamily="34" charset="0"/>
              </a:rPr>
              <a:t>	</a:t>
            </a:r>
            <a:endParaRPr kumimoji="0" lang="en-US" altLang="en-US" sz="2000" b="1" dirty="0">
              <a:solidFill>
                <a:srgbClr val="00001E"/>
              </a:solidFill>
              <a:latin typeface="Tahoma" panose="020B0604030504040204" pitchFamily="34" charset="0"/>
            </a:endParaRPr>
          </a:p>
          <a:p>
            <a:pPr marL="457200" indent="-457200" algn="just" eaLnBrk="1" hangingPunct="1"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AutoNum type="arabicPeriod"/>
            </a:pPr>
            <a:endParaRPr kumimoji="0" lang="en-US" altLang="en-US" sz="2000" b="1" dirty="0" smtClean="0">
              <a:solidFill>
                <a:srgbClr val="00001E"/>
              </a:solidFill>
              <a:latin typeface="Tahoma" panose="020B0604030504040204" pitchFamily="34" charset="0"/>
            </a:endParaRPr>
          </a:p>
          <a:p>
            <a:pPr marL="457200" indent="-457200" algn="just" eaLnBrk="1" hangingPunct="1"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AutoNum type="arabicPeriod"/>
            </a:pPr>
            <a:endParaRPr kumimoji="0" lang="id-ID" altLang="en-US" sz="2000" b="1" dirty="0" smtClean="0">
              <a:solidFill>
                <a:srgbClr val="00001E"/>
              </a:solidFill>
              <a:latin typeface="Tahoma" panose="020B0604030504040204" pitchFamily="34" charset="0"/>
            </a:endParaRPr>
          </a:p>
          <a:p>
            <a:pPr algn="just" eaLnBrk="1" hangingPunct="1"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None/>
            </a:pPr>
            <a:r>
              <a:rPr kumimoji="0" lang="id-ID" altLang="en-US" sz="2000" b="1" dirty="0" smtClean="0">
                <a:solidFill>
                  <a:srgbClr val="00001E"/>
                </a:solidFill>
                <a:latin typeface="Tahoma" panose="020B0604030504040204" pitchFamily="34" charset="0"/>
              </a:rPr>
              <a:t>	</a:t>
            </a:r>
            <a:endParaRPr kumimoji="0" lang="en-US" altLang="en-US" dirty="0" smtClean="0">
              <a:solidFill>
                <a:srgbClr val="00001E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</a:pPr>
            <a:endParaRPr kumimoji="0" lang="en-US" altLang="en-US" sz="3200" dirty="0" smtClean="0">
              <a:solidFill>
                <a:srgbClr val="5B52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55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33400"/>
            <a:ext cx="9144000" cy="40703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Ad.2.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Pemilihan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Sampel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Nonprobabilitas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143000"/>
            <a:ext cx="9144000" cy="496751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40005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spc="15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spc="15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kebalikan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pengambilan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non probability sampling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anggota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pengambilan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bukan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seleksi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tetap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semua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elemen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kesempatan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dimasukkan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defRPr/>
            </a:pPr>
            <a:r>
              <a:rPr kumimoji="1" lang="id-ID" sz="2000" b="1" dirty="0">
                <a:solidFill>
                  <a:srgbClr val="5B524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endParaRPr kumimoji="1" lang="id-ID" sz="2000" b="1" dirty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Purposive sampling</a:t>
            </a:r>
          </a:p>
          <a:p>
            <a:pPr marL="51435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bisa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penilaian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siapa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sebaiknya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berpartisipasi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Seorang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tersirat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subjek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dianggap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representatif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1435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spc="15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Kelebihan</a:t>
            </a:r>
            <a:r>
              <a:rPr lang="en-US" sz="2000" spc="15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000" spc="15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spc="15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juga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efektif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, </a:t>
            </a:r>
            <a:r>
              <a:rPr lang="en-US" sz="2000" spc="15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Kelemahannya</a:t>
            </a:r>
            <a:r>
              <a:rPr lang="en-US" sz="2000" spc="15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spc="15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ketika</a:t>
            </a:r>
            <a:r>
              <a:rPr lang="en-US" sz="2000" spc="15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seorang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salah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subjek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spc="15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representatif</a:t>
            </a:r>
            <a:r>
              <a:rPr lang="en-US" sz="2000" spc="15" dirty="0">
                <a:solidFill>
                  <a:srgbClr val="4A4A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defRPr/>
            </a:pPr>
            <a:endParaRPr kumimoji="1" lang="id-ID" sz="2000" b="1" dirty="0">
              <a:solidFill>
                <a:srgbClr val="5B524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73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28600" y="914400"/>
            <a:ext cx="8686800" cy="51398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marL="292100" indent="-2921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lvl="0"/>
            <a:r>
              <a:rPr lang="en-US" dirty="0" smtClean="0"/>
              <a:t>2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Snowball Sampling</a:t>
            </a:r>
          </a:p>
          <a:p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pengambilan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terapkan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ketika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subjek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sulit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dilacak</a:t>
            </a:r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Kelebihan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bisa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mendapatkan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responden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kredibel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bidangnya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Kekurangan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memakan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cukup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lama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belum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tentu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mewakili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keseluruhan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variasi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Accidental Sampling</a:t>
            </a:r>
          </a:p>
          <a:p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pengambilan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bergantung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kemudahan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akses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subjek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seperti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survei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mal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orang yang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lewat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jalan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sibuk</a:t>
            </a:r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Kelebihan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pengambilan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sesaat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memudahkan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		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anggota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Kekurangan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belum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tentu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responden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karakteristik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dicari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US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33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" y="457200"/>
            <a:ext cx="9143999" cy="62478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marL="292100" indent="-2921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lvl="0"/>
            <a:r>
              <a:rPr lang="en-US" sz="2000" dirty="0" smtClean="0"/>
              <a:t>4.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Quota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Sampling</a:t>
            </a:r>
          </a:p>
          <a:p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menetapkan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standard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sebelumnya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bisa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merepresentasikan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Proporsi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karakteristik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Kelebihan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praktis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jumlah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sudah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ditentukan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awal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Sementara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Kekurangan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bias,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belum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mewakili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seluruh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anggota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Jenuh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penentuan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semua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anggota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Kelebihan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praktis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murah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memerlukan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pengumpulan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Kelemahan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cocok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anggotanya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besar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cocok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kelompok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kecil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Sampling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Sistematis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sampling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sistematis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merupakan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sampling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nomor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urut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nomor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ditetapkan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sendiri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maupun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nomor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identitas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ruang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urutan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seragam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pertimbangan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sistematis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lainnya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 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8247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2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4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458</Words>
  <Application>Microsoft Office PowerPoint</Application>
  <PresentationFormat>On-screen Show (4:3)</PresentationFormat>
  <Paragraphs>90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21" baseType="lpstr">
      <vt:lpstr>Arial</vt:lpstr>
      <vt:lpstr>Calibri</vt:lpstr>
      <vt:lpstr>Symbol</vt:lpstr>
      <vt:lpstr>Tahoma</vt:lpstr>
      <vt:lpstr>Times New Roman</vt:lpstr>
      <vt:lpstr>Trebuchet MS</vt:lpstr>
      <vt:lpstr>Wingdings</vt:lpstr>
      <vt:lpstr>Wingdings 3</vt:lpstr>
      <vt:lpstr>Facet</vt:lpstr>
      <vt:lpstr>1_Facet</vt:lpstr>
      <vt:lpstr>2_Facet</vt:lpstr>
      <vt:lpstr>3_Facet</vt:lpstr>
      <vt:lpstr>Populasi dan Sampel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2025-09-07T06:54:34Z</dcterms:modified>
</cp:coreProperties>
</file>